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5" r:id="rId6"/>
    <p:sldId id="262" r:id="rId7"/>
    <p:sldId id="266" r:id="rId8"/>
    <p:sldId id="268" r:id="rId9"/>
    <p:sldId id="263" r:id="rId10"/>
    <p:sldId id="261" r:id="rId11"/>
    <p:sldId id="270" r:id="rId12"/>
    <p:sldId id="272" r:id="rId13"/>
    <p:sldId id="271" r:id="rId14"/>
    <p:sldId id="264" r:id="rId15"/>
    <p:sldId id="273" r:id="rId16"/>
    <p:sldId id="274" r:id="rId17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535"/>
    <a:srgbClr val="FFBF09"/>
    <a:srgbClr val="CC9900"/>
    <a:srgbClr val="CC6600"/>
    <a:srgbClr val="B9D0FF"/>
    <a:srgbClr val="8BB2FF"/>
    <a:srgbClr val="6699FF"/>
    <a:srgbClr val="99CCFF"/>
    <a:srgbClr val="00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1" autoAdjust="0"/>
    <p:restoredTop sz="78540" autoAdjust="0"/>
  </p:normalViewPr>
  <p:slideViewPr>
    <p:cSldViewPr snapToGrid="0">
      <p:cViewPr varScale="1">
        <p:scale>
          <a:sx n="52" d="100"/>
          <a:sy n="52" d="100"/>
        </p:scale>
        <p:origin x="10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3DA5-5EC1-4713-A5F4-639F4E963549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74576-6746-4837-82DC-519534681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2F314-F5E7-441E-A55C-4A8997CCA8ED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CC800-6CC1-4634-9A03-84FBF068C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5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+mn-cs"/>
              </a:rPr>
              <a:t>Short Term: HWA-induced mortality showed the highest total C storage due to regeneration and ingrowth of replacement species combined with retention of standing and downed dead 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Long Term:  The </a:t>
            </a:r>
            <a:r>
              <a:rPr lang="en-US" sz="12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cumulative net</a:t>
            </a:r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 gain, was lower for the presalvage than HWA scenario,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CC800-6CC1-4634-9A03-84FBF068C7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8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+mn-cs"/>
              </a:rPr>
              <a:t>Short Term: HWA-induced mortality showed the highest total C storage due to regeneration and ingrowth of replacement species combined with retention of standing and downed dead 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Long Term:  The </a:t>
            </a:r>
            <a:r>
              <a:rPr lang="en-US" sz="12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cumulative net</a:t>
            </a:r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C gain, was lower for the presalvage than HWA scenario,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CC800-6CC1-4634-9A03-84FBF068C7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1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net cumulative change in C sequestered and stored in the short term (through year 2050) indicated that both the control and HWA treatments  (both 32 net metric tons C ha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were significantly higher than presalvage  (29 net metric tons C ha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which was in turn significantly higher than the presalvage (+HWA) scenario (24 net metric tons C ha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This indicates that in the short-term, allowing HWA to play out in infested stands may be preferable to presalvage activities when maximizing short-term C sequestration and net C storage is a management objective, particularly in stands where infestation is imminent.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CC800-6CC1-4634-9A03-84FBF068C7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6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post disturbance regeneration may provide a boost to yearly rates of net productivity, long-term there is still a cumulative decrease in cumulative net C sequestration and storage that is likely to result from HWA infestation and associated presalvage harvests with a potential legacy that persists at least 150 years post disturbance.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This could also help maintain genetic pools within local hemlock populations, thereby increasing the chance that HWA-tolerant trees will survive, regenerate and spread (Foster and </a:t>
            </a:r>
            <a:r>
              <a:rPr lang="en-US" sz="1200" dirty="0" err="1" smtClean="0">
                <a:solidFill>
                  <a:schemeClr val="bg1"/>
                </a:solidFill>
              </a:rPr>
              <a:t>Orwig</a:t>
            </a:r>
            <a:r>
              <a:rPr lang="en-US" sz="1200" dirty="0" smtClean="0">
                <a:solidFill>
                  <a:schemeClr val="bg1"/>
                </a:solidFill>
              </a:rPr>
              <a:t> 2006).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CC800-6CC1-4634-9A03-84FBF068C7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5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CC800-6CC1-4634-9A03-84FBF068C7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5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CC800-6CC1-4634-9A03-84FBF068C7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4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3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9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jpeg"/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pn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700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3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9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7939" y="217200"/>
            <a:ext cx="9812060" cy="2548575"/>
          </a:xfrm>
        </p:spPr>
        <p:txBody>
          <a:bodyPr/>
          <a:lstStyle/>
          <a:p>
            <a:pPr algn="l"/>
            <a:r>
              <a:rPr lang="en-US" sz="4400" b="1" dirty="0"/>
              <a:t>Modeling hemlock woolly adelgid risk and impacts of presalvage harvesting on carbon stocks in northern hemlock forests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4714" y="3036382"/>
            <a:ext cx="6450149" cy="111768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effectLst/>
              </a:rPr>
              <a:t>Modeling the impacts of hemlock woolly adelgid infestation and presalvage harvesting on carbon stocks in northern hemlock </a:t>
            </a:r>
            <a:r>
              <a:rPr lang="en-US" sz="2400" dirty="0" smtClean="0">
                <a:solidFill>
                  <a:schemeClr val="bg1"/>
                </a:solidFill>
                <a:effectLst/>
              </a:rPr>
              <a:t>forests</a:t>
            </a:r>
          </a:p>
          <a:p>
            <a:r>
              <a:rPr lang="en-US" b="1" dirty="0" smtClean="0">
                <a:solidFill>
                  <a:schemeClr val="bg1"/>
                </a:solidFill>
                <a:effectLst/>
              </a:rPr>
              <a:t>Jeffrey Krebs, Jen Pontius and Paul </a:t>
            </a:r>
            <a:r>
              <a:rPr lang="en-US" b="1" dirty="0" err="1" smtClean="0">
                <a:solidFill>
                  <a:schemeClr val="bg1"/>
                </a:solidFill>
                <a:effectLst/>
              </a:rPr>
              <a:t>Schaberg</a:t>
            </a:r>
            <a:endParaRPr lang="en-US" b="1" dirty="0">
              <a:solidFill>
                <a:schemeClr val="bg1"/>
              </a:solidFill>
              <a:effectLst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841" y="3017982"/>
            <a:ext cx="2641463" cy="1745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841" y="5119098"/>
            <a:ext cx="2641463" cy="151936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860744" y="5033882"/>
            <a:ext cx="5754119" cy="15668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effectLst/>
              </a:rPr>
              <a:t>Mapping relative risk of HWA impacts on hemlock growth across the northeast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>
                <a:solidFill>
                  <a:schemeClr val="bg1"/>
                </a:solidFill>
                <a:effectLst/>
              </a:rPr>
              <a:t>William Livingston,  Jen Pontius, </a:t>
            </a:r>
            <a:endParaRPr lang="en-US" b="1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b="1" dirty="0" smtClean="0">
                <a:solidFill>
                  <a:schemeClr val="bg1"/>
                </a:solidFill>
                <a:effectLst/>
              </a:rPr>
              <a:t>Kara </a:t>
            </a:r>
            <a:r>
              <a:rPr lang="es-MX" b="1" dirty="0" err="1" smtClean="0">
                <a:solidFill>
                  <a:schemeClr val="bg1"/>
                </a:solidFill>
                <a:effectLst/>
              </a:rPr>
              <a:t>Costanza</a:t>
            </a:r>
            <a:r>
              <a:rPr lang="es-MX" b="1" dirty="0" smtClean="0">
                <a:solidFill>
                  <a:schemeClr val="bg1"/>
                </a:solidFill>
                <a:effectLst/>
              </a:rPr>
              <a:t> and </a:t>
            </a:r>
            <a:r>
              <a:rPr lang="es-MX" b="1" dirty="0" err="1">
                <a:solidFill>
                  <a:schemeClr val="bg1"/>
                </a:solidFill>
                <a:effectLst/>
              </a:rPr>
              <a:t>Stacy</a:t>
            </a:r>
            <a:r>
              <a:rPr lang="es-MX" b="1" dirty="0">
                <a:solidFill>
                  <a:schemeClr val="bg1"/>
                </a:solidFill>
                <a:effectLst/>
              </a:rPr>
              <a:t> </a:t>
            </a:r>
            <a:r>
              <a:rPr lang="es-MX" b="1" dirty="0" err="1" smtClean="0">
                <a:solidFill>
                  <a:schemeClr val="bg1"/>
                </a:solidFill>
                <a:effectLst/>
              </a:rPr>
              <a:t>Trosper</a:t>
            </a:r>
            <a:r>
              <a:rPr lang="es-MX" b="1" dirty="0" smtClean="0">
                <a:solidFill>
                  <a:schemeClr val="bg1"/>
                </a:solidFill>
                <a:effectLst/>
              </a:rPr>
              <a:t>                 </a:t>
            </a:r>
            <a:endParaRPr lang="en-US" b="1" dirty="0">
              <a:solidFill>
                <a:schemeClr val="bg1"/>
              </a:solidFill>
              <a:effectLst/>
            </a:endParaRPr>
          </a:p>
          <a:p>
            <a:endParaRPr lang="en-US" sz="2400" dirty="0" smtClean="0">
              <a:solidFill>
                <a:schemeClr val="bg1"/>
              </a:solidFill>
              <a:effectLst/>
            </a:endParaRPr>
          </a:p>
          <a:p>
            <a:endParaRPr lang="en-US" sz="2400" dirty="0">
              <a:solidFill>
                <a:schemeClr val="bg1"/>
              </a:solidFill>
              <a:effectLst/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Hemlock Growth Response: Methods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248" y="937096"/>
            <a:ext cx="1239923" cy="713201"/>
          </a:xfrm>
          <a:prstGeom prst="rect">
            <a:avLst/>
          </a:prstGeom>
        </p:spPr>
      </p:pic>
      <p:pic>
        <p:nvPicPr>
          <p:cNvPr id="7" name="Picture 6" descr="MapMargins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91033" y="2055707"/>
            <a:ext cx="4329086" cy="251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862" y="4792442"/>
            <a:ext cx="4277257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854" y="2118781"/>
            <a:ext cx="1212142" cy="9824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6472" y="2118781"/>
            <a:ext cx="56514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Tree cores from 41 long-term HWA monitoring and 15 independent validation plots across the region were used to quantify growth response to HWA infestation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Site, stand and climate characteristics were used to model the probability of rapid decline following infestation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Key variables were used to map risk under 3 climate scenarios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5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Hemlock Growth Response: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248" y="937096"/>
            <a:ext cx="1239923" cy="7132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199504" y="2047060"/>
            <a:ext cx="2825667" cy="4669272"/>
            <a:chOff x="1991032" y="2092136"/>
            <a:chExt cx="2965607" cy="498546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3889" y="2092136"/>
              <a:ext cx="2952750" cy="24860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1032" y="4629677"/>
              <a:ext cx="2943225" cy="24479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3241" y="2241656"/>
              <a:ext cx="1145570" cy="5773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7726" y="4779197"/>
              <a:ext cx="1145570" cy="57736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072952" y="2079257"/>
            <a:ext cx="6847020" cy="4247317"/>
            <a:chOff x="5178151" y="2171907"/>
            <a:chExt cx="6847020" cy="4247317"/>
          </a:xfrm>
        </p:grpSpPr>
        <p:sp>
          <p:nvSpPr>
            <p:cNvPr id="14" name="TextBox 13"/>
            <p:cNvSpPr txBox="1"/>
            <p:nvPr/>
          </p:nvSpPr>
          <p:spPr>
            <a:xfrm>
              <a:off x="5178151" y="2171907"/>
              <a:ext cx="6847020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3000" dirty="0" smtClean="0">
                  <a:solidFill>
                    <a:schemeClr val="bg1"/>
                  </a:solidFill>
                </a:rPr>
                <a:t>Decline events were noted in response to drought and HWA infestation</a:t>
              </a:r>
            </a:p>
            <a:p>
              <a:pPr>
                <a:spcBef>
                  <a:spcPts val="2400"/>
                </a:spcBef>
              </a:pPr>
              <a:endParaRPr lang="en-US" sz="3000" dirty="0" smtClean="0">
                <a:solidFill>
                  <a:schemeClr val="bg1"/>
                </a:solidFill>
              </a:endParaRPr>
            </a:p>
            <a:p>
              <a:pPr>
                <a:spcBef>
                  <a:spcPts val="2400"/>
                </a:spcBef>
              </a:pPr>
              <a:endParaRPr lang="en-US" sz="3000" dirty="0">
                <a:solidFill>
                  <a:schemeClr val="bg1"/>
                </a:solidFill>
              </a:endParaRPr>
            </a:p>
            <a:p>
              <a:pPr algn="r">
                <a:spcBef>
                  <a:spcPts val="6000"/>
                </a:spcBef>
              </a:pPr>
              <a:r>
                <a:rPr lang="en-US" sz="3000" dirty="0" smtClean="0">
                  <a:solidFill>
                    <a:schemeClr val="bg1"/>
                  </a:solidFill>
                </a:rPr>
                <a:t>Changes in growth are a useful proxy for HWA infestation impacts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52504" y="3256312"/>
              <a:ext cx="5429250" cy="1838325"/>
            </a:xfrm>
            <a:prstGeom prst="rect">
              <a:avLst/>
            </a:prstGeom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3834761" y="3016876"/>
            <a:ext cx="884642" cy="412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24282" y="2986185"/>
            <a:ext cx="180514" cy="993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4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91032" y="2222095"/>
            <a:ext cx="95615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 Logit Regression was able to accurately differentiate stands with varying rates of HWA induced decline with 80% </a:t>
            </a:r>
            <a:r>
              <a:rPr lang="en-US" sz="2800" dirty="0">
                <a:solidFill>
                  <a:schemeClr val="bg1"/>
                </a:solidFill>
              </a:rPr>
              <a:t>accuracy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Rapid </a:t>
            </a:r>
            <a:r>
              <a:rPr lang="en-US" sz="2800" dirty="0" smtClean="0">
                <a:solidFill>
                  <a:schemeClr val="bg1"/>
                </a:solidFill>
              </a:rPr>
              <a:t>decline </a:t>
            </a:r>
            <a:r>
              <a:rPr lang="en-US" sz="2800" dirty="0">
                <a:solidFill>
                  <a:schemeClr val="bg1"/>
                </a:solidFill>
              </a:rPr>
              <a:t>was predicted at </a:t>
            </a:r>
            <a:r>
              <a:rPr lang="en-US" sz="2800" dirty="0" smtClean="0">
                <a:solidFill>
                  <a:schemeClr val="bg1"/>
                </a:solidFill>
              </a:rPr>
              <a:t>sites with:</a:t>
            </a:r>
            <a:endParaRPr lang="en-US" sz="2800" dirty="0">
              <a:solidFill>
                <a:schemeClr val="bg1"/>
              </a:solidFill>
            </a:endParaRPr>
          </a:p>
          <a:p>
            <a:pPr marL="1371600" lvl="2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Warmer </a:t>
            </a:r>
            <a:r>
              <a:rPr lang="en-US" sz="2800" dirty="0">
                <a:solidFill>
                  <a:schemeClr val="bg1"/>
                </a:solidFill>
              </a:rPr>
              <a:t>Minimum January Temperature</a:t>
            </a:r>
          </a:p>
          <a:p>
            <a:pPr marL="1371600" lvl="2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Warmer </a:t>
            </a:r>
            <a:r>
              <a:rPr lang="en-US" sz="2800" dirty="0" smtClean="0">
                <a:solidFill>
                  <a:schemeClr val="bg1"/>
                </a:solidFill>
              </a:rPr>
              <a:t>summer </a:t>
            </a:r>
            <a:r>
              <a:rPr lang="en-US" sz="2800" dirty="0">
                <a:solidFill>
                  <a:schemeClr val="bg1"/>
                </a:solidFill>
              </a:rPr>
              <a:t>hillshade </a:t>
            </a:r>
            <a:r>
              <a:rPr lang="en-US" sz="2800" dirty="0" smtClean="0">
                <a:solidFill>
                  <a:schemeClr val="bg1"/>
                </a:solidFill>
              </a:rPr>
              <a:t>positions (aspect) </a:t>
            </a:r>
            <a:endParaRPr lang="en-US" sz="2800" dirty="0">
              <a:solidFill>
                <a:schemeClr val="bg1"/>
              </a:solidFill>
            </a:endParaRPr>
          </a:p>
          <a:p>
            <a:pPr marL="1371600" lvl="2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Steeper slopes (rapid drainage, shallow soils)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Hemlock Growth Response: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248" y="937096"/>
            <a:ext cx="1239923" cy="7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Hemlock Growth Response: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248" y="937096"/>
            <a:ext cx="1239923" cy="7132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3108341"/>
            <a:ext cx="12543809" cy="3581705"/>
            <a:chOff x="-113763" y="2116668"/>
            <a:chExt cx="12543809" cy="358170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13763" y="2116668"/>
              <a:ext cx="4599681" cy="3581705"/>
            </a:xfrm>
            <a:prstGeom prst="rect">
              <a:avLst/>
            </a:prstGeom>
          </p:spPr>
        </p:pic>
        <p:pic>
          <p:nvPicPr>
            <p:cNvPr id="14" name="Picture 13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19207" y="2116668"/>
              <a:ext cx="4203035" cy="3578135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7011" y="2116668"/>
              <a:ext cx="4203035" cy="357813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068097" y="2131660"/>
            <a:ext cx="95615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Projections across the landscape under 3 climate scenarios identify locations of relative susceptibility across the region.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646" y="3321706"/>
            <a:ext cx="235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Historical climate (1971-2000 normals)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9990" y="3321705"/>
            <a:ext cx="235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Current climate (1981-2010 normals)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6005" y="3292210"/>
            <a:ext cx="2356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Projected climate (2ºC increase over current)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Hemlock Growth Response: Conclusions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248" y="937096"/>
            <a:ext cx="1239923" cy="7132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91032" y="2148971"/>
            <a:ext cx="879421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The risk of rapid HWA induced decline can be predicted based on a suite of site and climate characteristics</a:t>
            </a:r>
          </a:p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Mapped across the landscape this                                             indicates that rapid decline following                                                HWA infestation </a:t>
            </a:r>
            <a:r>
              <a:rPr lang="en-US" sz="2600" dirty="0">
                <a:solidFill>
                  <a:schemeClr val="bg1"/>
                </a:solidFill>
              </a:rPr>
              <a:t>i</a:t>
            </a:r>
            <a:r>
              <a:rPr lang="en-US" sz="2600" dirty="0" smtClean="0">
                <a:solidFill>
                  <a:schemeClr val="bg1"/>
                </a:solidFill>
              </a:rPr>
              <a:t>s likely for: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17% of hemlock historically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26% </a:t>
            </a:r>
            <a:r>
              <a:rPr lang="en-US" sz="2600" dirty="0">
                <a:solidFill>
                  <a:schemeClr val="bg1"/>
                </a:solidFill>
              </a:rPr>
              <a:t>of </a:t>
            </a:r>
            <a:r>
              <a:rPr lang="en-US" sz="2600" dirty="0" smtClean="0">
                <a:solidFill>
                  <a:schemeClr val="bg1"/>
                </a:solidFill>
              </a:rPr>
              <a:t>hemlock currently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42% </a:t>
            </a:r>
            <a:r>
              <a:rPr lang="en-US" sz="2600" dirty="0">
                <a:solidFill>
                  <a:schemeClr val="bg1"/>
                </a:solidFill>
              </a:rPr>
              <a:t>of </a:t>
            </a:r>
            <a:r>
              <a:rPr lang="en-US" sz="2600" dirty="0" smtClean="0">
                <a:solidFill>
                  <a:schemeClr val="bg1"/>
                </a:solidFill>
              </a:rPr>
              <a:t>hemlock under projected                                  climate conditions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003" y="3068855"/>
            <a:ext cx="3885724" cy="1858879"/>
          </a:xfrm>
          <a:prstGeom prst="rect">
            <a:avLst/>
          </a:prstGeom>
        </p:spPr>
      </p:pic>
      <p:sp>
        <p:nvSpPr>
          <p:cNvPr id="8" name="Round Single Corner Rectangle 7"/>
          <p:cNvSpPr/>
          <p:nvPr/>
        </p:nvSpPr>
        <p:spPr>
          <a:xfrm>
            <a:off x="8021217" y="3683725"/>
            <a:ext cx="3801678" cy="1004185"/>
          </a:xfrm>
          <a:prstGeom prst="round1Rect">
            <a:avLst/>
          </a:prstGeom>
          <a:solidFill>
            <a:srgbClr val="C00000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904" y="4970141"/>
            <a:ext cx="3091752" cy="1858340"/>
          </a:xfrm>
          <a:prstGeom prst="rect">
            <a:avLst/>
          </a:prstGeom>
        </p:spPr>
      </p:pic>
      <p:sp>
        <p:nvSpPr>
          <p:cNvPr id="11" name="Round Single Corner Rectangle 10"/>
          <p:cNvSpPr/>
          <p:nvPr/>
        </p:nvSpPr>
        <p:spPr>
          <a:xfrm>
            <a:off x="8021217" y="3429000"/>
            <a:ext cx="3743549" cy="225906"/>
          </a:xfrm>
          <a:prstGeom prst="round1Rect">
            <a:avLst/>
          </a:prstGeom>
          <a:solidFill>
            <a:srgbClr val="A7D535">
              <a:alpha val="4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0985" y="2272129"/>
            <a:ext cx="957757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Hemlock Woolly Adelgid will be moving into northern New England </a:t>
            </a:r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Management activities should consider how to best sustain this critical resource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Targeting control efforts in stands likely to tolerate infestation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Minimizing impacts to ecological processes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Encouraging transition to functionally similar species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Many Thanks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0018" y="2200654"/>
            <a:ext cx="409908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Fearless 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Field Crews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Generous 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Granting Agencies</a:t>
            </a:r>
          </a:p>
          <a:p>
            <a:pPr>
              <a:spcBef>
                <a:spcPts val="1200"/>
              </a:spcBef>
            </a:pPr>
            <a:endParaRPr lang="en-US" sz="2800" b="1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46266" y="4901759"/>
            <a:ext cx="4029331" cy="1576989"/>
            <a:chOff x="2070018" y="4901759"/>
            <a:chExt cx="4840959" cy="185449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6611" y="4901759"/>
              <a:ext cx="2764366" cy="1125162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2070018" y="4901759"/>
              <a:ext cx="2078272" cy="1154207"/>
              <a:chOff x="280490" y="438069"/>
              <a:chExt cx="4929175" cy="273123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39223" y="438069"/>
                <a:ext cx="2570442" cy="273123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80490" y="438070"/>
                <a:ext cx="2324241" cy="273123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70018" y="6055966"/>
              <a:ext cx="2078272" cy="70028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64166" y="6029788"/>
              <a:ext cx="2739015" cy="715416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485392" y="472265"/>
            <a:ext cx="5462098" cy="6003854"/>
            <a:chOff x="6485392" y="612733"/>
            <a:chExt cx="4908653" cy="561218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85393" y="4119268"/>
              <a:ext cx="1503048" cy="210564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5488" y="631162"/>
              <a:ext cx="2728947" cy="204671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93813" y="3086285"/>
              <a:ext cx="1497528" cy="15079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371" y="2824522"/>
              <a:ext cx="1483942" cy="19785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16430" y="612733"/>
              <a:ext cx="1977615" cy="230307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5392" y="2824522"/>
              <a:ext cx="1517399" cy="1138049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6652" y="4921906"/>
              <a:ext cx="1954517" cy="130301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92371" y="4951745"/>
              <a:ext cx="1210207" cy="1273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44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3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9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Hemlock Wooly Adelgid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1032" y="2159874"/>
            <a:ext cx="98061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Most of what we know  about HWA impacts on eastern hemlock comes from studies in southern New England and the mid-Atlantic: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Many infested trees die within 4-6 years but others persist in weakened state</a:t>
            </a:r>
            <a:r>
              <a:rPr lang="en-US" sz="2800" dirty="0"/>
              <a:t>	</a:t>
            </a:r>
            <a:endParaRPr lang="en-US" sz="2800" dirty="0" smtClean="0"/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Extreme cold limits HWA populations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Other causes of variable susceptibility are unclear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Hemlock is typically replaced by black birch following widespread mortality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3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9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364" y="5228595"/>
            <a:ext cx="2147680" cy="16107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Management Options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18233" y="1952190"/>
            <a:ext cx="7325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Chemical Control Efforts: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Times New Roman" panose="02020603050405020304" pitchFamily="18" charset="0"/>
              </a:rPr>
              <a:t>Pesticides, Insecticidal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Oils/Soaps are </a:t>
            </a:r>
            <a:r>
              <a:rPr lang="en-US" altLang="en-US" sz="2400" dirty="0">
                <a:latin typeface="Times New Roman" panose="02020603050405020304" pitchFamily="18" charset="0"/>
              </a:rPr>
              <a:t>promising for valuable landscape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trees but not </a:t>
            </a:r>
            <a:r>
              <a:rPr lang="en-US" altLang="en-US" sz="2400" dirty="0">
                <a:latin typeface="Times New Roman" panose="02020603050405020304" pitchFamily="18" charset="0"/>
              </a:rPr>
              <a:t>feasible for larger stands.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3183" y="2044001"/>
            <a:ext cx="2595257" cy="173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2076453" y="3133465"/>
            <a:ext cx="8410575" cy="2298700"/>
            <a:chOff x="348" y="2176"/>
            <a:chExt cx="5298" cy="1448"/>
          </a:xfrm>
        </p:grpSpPr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" y="3133"/>
              <a:ext cx="910" cy="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348" y="2176"/>
              <a:ext cx="5298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en-US" sz="2400" u="sng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Biological Control Efforts: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r>
                <a:rPr lang="en-US" altLang="en-US" sz="2400" dirty="0" smtClean="0">
                  <a:latin typeface="Times New Roman" panose="02020603050405020304" pitchFamily="18" charset="0"/>
                </a:rPr>
                <a:t>  Natural 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predators </a:t>
              </a:r>
              <a:r>
                <a:rPr lang="en-US" altLang="en-US" sz="2400" dirty="0" smtClean="0">
                  <a:latin typeface="Times New Roman" panose="02020603050405020304" pitchFamily="18" charset="0"/>
                </a:rPr>
                <a:t> have been imported from Asia but                            there is little evidence 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of HWA eradication in release </a:t>
              </a:r>
              <a:r>
                <a:rPr lang="en-US" altLang="en-US" sz="2400" dirty="0" smtClean="0">
                  <a:latin typeface="Times New Roman" panose="02020603050405020304" pitchFamily="18" charset="0"/>
                </a:rPr>
                <a:t>areas</a:t>
              </a:r>
            </a:p>
            <a:p>
              <a:pPr>
                <a:buFont typeface="Wingdings" panose="05000000000000000000" pitchFamily="2" charset="2"/>
                <a:buChar char="Ø"/>
              </a:pPr>
              <a:r>
                <a:rPr lang="en-US" altLang="en-US" sz="2400" dirty="0">
                  <a:latin typeface="Times New Roman" panose="02020603050405020304" pitchFamily="18" charset="0"/>
                </a:rPr>
                <a:t>Successful biological controls must be targeted in key locations.</a:t>
              </a:r>
            </a:p>
            <a:p>
              <a:pPr eaLnBrk="1" hangingPunct="1">
                <a:buFont typeface="Wingdings" panose="05000000000000000000" pitchFamily="2" charset="2"/>
                <a:buChar char="Ø"/>
              </a:pPr>
              <a:endParaRPr lang="en-US" altLang="en-US" sz="2400" dirty="0">
                <a:latin typeface="Times New Roman" panose="02020603050405020304" pitchFamily="18" charset="0"/>
              </a:endParaRPr>
            </a:p>
          </p:txBody>
        </p:sp>
        <p:pic>
          <p:nvPicPr>
            <p:cNvPr id="12" name="Picture 15" descr="Image of adult Ladybird Beetl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1" y="3135"/>
              <a:ext cx="609" cy="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3139"/>
              <a:ext cx="682" cy="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3155"/>
              <a:ext cx="1041" cy="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7" y="3135"/>
              <a:ext cx="651" cy="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086078" y="5485568"/>
            <a:ext cx="77349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Preemptive and salvage Harvests:</a:t>
            </a:r>
            <a:endParaRPr lang="en-US" altLang="en-US" sz="2400" u="sng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  Typically conducted to improve resistance or resilience, recoup potential financial losses, manage forest transitions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chemeClr val="bg2">
                <a:tint val="96000"/>
                <a:shade val="100000"/>
                <a:hueMod val="92000"/>
                <a:satMod val="200000"/>
                <a:lumMod val="138000"/>
              </a:schemeClr>
            </a:gs>
            <a:gs pos="37000">
              <a:schemeClr val="bg2">
                <a:shade val="100000"/>
                <a:hueMod val="100000"/>
                <a:satMod val="110000"/>
                <a:lumMod val="130000"/>
              </a:schemeClr>
            </a:gs>
            <a:gs pos="9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Research Goals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64924" y="2249154"/>
            <a:ext cx="497934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Hemlock Stand           Dynamics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800" dirty="0" smtClean="0"/>
              <a:t>Simulate </a:t>
            </a:r>
            <a:r>
              <a:rPr lang="en-US" sz="2800" dirty="0"/>
              <a:t>the potential impact of HWA </a:t>
            </a:r>
            <a:r>
              <a:rPr lang="en-US" sz="2800" dirty="0" smtClean="0"/>
              <a:t>infestation and preemptive harvesting on: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species composition</a:t>
            </a:r>
          </a:p>
          <a:p>
            <a:pPr marL="914400" lvl="1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carbon dynamics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1345" y="2232224"/>
            <a:ext cx="4696694" cy="436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Hemlock Growth                                         Response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Quantify the variable response of hemlock to HWA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Map relative susceptibility across the region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352" y="2343695"/>
            <a:ext cx="1233009" cy="812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8181" y="2324498"/>
            <a:ext cx="1239923" cy="7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Hemlock Stand Dynamics: Methods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1032" y="2068522"/>
            <a:ext cx="102009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Using inventories of hemlock stands from the USFS Forest </a:t>
            </a:r>
            <a:r>
              <a:rPr lang="en-US" sz="2600" dirty="0">
                <a:solidFill>
                  <a:schemeClr val="bg1"/>
                </a:solidFill>
              </a:rPr>
              <a:t>Inventory and Analysis (</a:t>
            </a:r>
            <a:r>
              <a:rPr lang="en-US" sz="2600" b="1" dirty="0">
                <a:solidFill>
                  <a:schemeClr val="bg1"/>
                </a:solidFill>
              </a:rPr>
              <a:t>FIA</a:t>
            </a:r>
            <a:r>
              <a:rPr lang="en-US" sz="2600" dirty="0">
                <a:solidFill>
                  <a:schemeClr val="bg1"/>
                </a:solidFill>
              </a:rPr>
              <a:t>) </a:t>
            </a:r>
            <a:r>
              <a:rPr lang="en-US" sz="2600" dirty="0" smtClean="0">
                <a:solidFill>
                  <a:schemeClr val="bg1"/>
                </a:solidFill>
              </a:rPr>
              <a:t>network we modeled stand dynamics, species composition and C </a:t>
            </a:r>
            <a:r>
              <a:rPr lang="en-US" sz="2600" dirty="0">
                <a:solidFill>
                  <a:schemeClr val="bg1"/>
                </a:solidFill>
              </a:rPr>
              <a:t>storage over the next 150 years </a:t>
            </a:r>
            <a:r>
              <a:rPr lang="en-US" sz="2600" dirty="0" smtClean="0">
                <a:solidFill>
                  <a:schemeClr val="bg1"/>
                </a:solidFill>
              </a:rPr>
              <a:t>using the </a:t>
            </a:r>
            <a:r>
              <a:rPr lang="en-US" sz="2600" dirty="0">
                <a:solidFill>
                  <a:schemeClr val="bg1"/>
                </a:solidFill>
              </a:rPr>
              <a:t>Forest Vegetation </a:t>
            </a:r>
            <a:r>
              <a:rPr lang="en-US" sz="2600" dirty="0" smtClean="0">
                <a:solidFill>
                  <a:schemeClr val="bg1"/>
                </a:solidFill>
              </a:rPr>
              <a:t>Simulator (</a:t>
            </a:r>
            <a:r>
              <a:rPr lang="en-US" sz="2600" b="1" dirty="0" smtClean="0">
                <a:solidFill>
                  <a:schemeClr val="bg1"/>
                </a:solidFill>
              </a:rPr>
              <a:t>FVS</a:t>
            </a:r>
            <a:r>
              <a:rPr lang="en-US" sz="2600" dirty="0" smtClean="0">
                <a:solidFill>
                  <a:schemeClr val="bg1"/>
                </a:solidFill>
              </a:rPr>
              <a:t>) for </a:t>
            </a:r>
            <a:r>
              <a:rPr lang="en-US" sz="2600" dirty="0">
                <a:solidFill>
                  <a:schemeClr val="bg1"/>
                </a:solidFill>
              </a:rPr>
              <a:t>four HWA scenarios: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No disturbance (control)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HWA infestation</a:t>
            </a:r>
            <a:endParaRPr lang="en-US" sz="2600" dirty="0">
              <a:solidFill>
                <a:schemeClr val="bg1"/>
              </a:solidFill>
            </a:endParaRP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Presalvage logging 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bg1"/>
                </a:solidFill>
              </a:rPr>
              <a:t>Presalvage </a:t>
            </a:r>
            <a:r>
              <a:rPr lang="en-US" sz="2600" dirty="0">
                <a:solidFill>
                  <a:schemeClr val="bg1"/>
                </a:solidFill>
              </a:rPr>
              <a:t>logging  </a:t>
            </a:r>
            <a:r>
              <a:rPr lang="en-US" sz="2600" dirty="0" smtClean="0">
                <a:solidFill>
                  <a:schemeClr val="bg1"/>
                </a:solidFill>
              </a:rPr>
              <a:t>                                                            plus </a:t>
            </a:r>
            <a:r>
              <a:rPr lang="en-US" sz="2600" dirty="0">
                <a:solidFill>
                  <a:schemeClr val="bg1"/>
                </a:solidFill>
              </a:rPr>
              <a:t>HWA infestation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58000" y="4133850"/>
            <a:ext cx="5188782" cy="2377440"/>
            <a:chOff x="6441934" y="4000500"/>
            <a:chExt cx="5604848" cy="2510790"/>
          </a:xfrm>
        </p:grpSpPr>
        <p:pic>
          <p:nvPicPr>
            <p:cNvPr id="6" name="Picture 5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01150" y="4000500"/>
              <a:ext cx="2845632" cy="251079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1934" y="4000500"/>
              <a:ext cx="2797316" cy="251079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773" y="897440"/>
            <a:ext cx="1233009" cy="8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Hemlock Stand Dynamics: Results (Species composition)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5581" y="1801356"/>
            <a:ext cx="12197582" cy="3035029"/>
            <a:chOff x="-5581" y="2455334"/>
            <a:chExt cx="12197582" cy="3149600"/>
          </a:xfrm>
        </p:grpSpPr>
        <p:sp>
          <p:nvSpPr>
            <p:cNvPr id="10" name="Rectangle 9"/>
            <p:cNvSpPr/>
            <p:nvPr/>
          </p:nvSpPr>
          <p:spPr>
            <a:xfrm>
              <a:off x="-5581" y="2455334"/>
              <a:ext cx="12197582" cy="3149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47387" y="2551666"/>
              <a:ext cx="4822606" cy="29845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38001" y="2622703"/>
              <a:ext cx="3602486" cy="29652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581" y="2646776"/>
              <a:ext cx="3544648" cy="292377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940233" y="4948539"/>
            <a:ext cx="100297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Rates of change vary but consistently across all three scenarios:</a:t>
            </a:r>
          </a:p>
          <a:p>
            <a:pPr lvl="3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Hemlock decreases significantly  			</a:t>
            </a:r>
          </a:p>
          <a:p>
            <a:pPr lvl="3"/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Red maple dominates</a:t>
            </a:r>
          </a:p>
          <a:p>
            <a:pPr lvl="3"/>
            <a:r>
              <a:rPr lang="en-US" sz="2800" b="1" dirty="0" smtClean="0">
                <a:solidFill>
                  <a:schemeClr val="bg1"/>
                </a:solidFill>
              </a:rPr>
              <a:t>	Balsam fir is the only conifer of note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773" y="897440"/>
            <a:ext cx="1233009" cy="8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Hemlock Stand Dynamics: Results  (Carbon Storage)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57337" y="2133529"/>
            <a:ext cx="616373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 continues to accrue in northern hemlock forests following HWA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All three HWA scenarios result in significantly lower </a:t>
            </a:r>
            <a:r>
              <a:rPr lang="en-US" sz="2800" b="1" dirty="0" smtClean="0">
                <a:solidFill>
                  <a:schemeClr val="bg1"/>
                </a:solidFill>
              </a:rPr>
              <a:t>total carbon </a:t>
            </a:r>
            <a:r>
              <a:rPr lang="en-US" sz="2800" dirty="0" smtClean="0">
                <a:solidFill>
                  <a:schemeClr val="bg1"/>
                </a:solidFill>
              </a:rPr>
              <a:t>storage than the control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Impacts </a:t>
            </a:r>
            <a:r>
              <a:rPr lang="en-US" sz="2800" dirty="0">
                <a:solidFill>
                  <a:schemeClr val="bg1"/>
                </a:solidFill>
              </a:rPr>
              <a:t>to </a:t>
            </a:r>
            <a:r>
              <a:rPr lang="en-US" sz="2800" dirty="0" smtClean="0">
                <a:solidFill>
                  <a:schemeClr val="bg1"/>
                </a:solidFill>
              </a:rPr>
              <a:t>northeastern hemlock forests could </a:t>
            </a:r>
            <a:r>
              <a:rPr lang="en-US" sz="2800" dirty="0">
                <a:solidFill>
                  <a:schemeClr val="bg1"/>
                </a:solidFill>
              </a:rPr>
              <a:t>result in </a:t>
            </a:r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dirty="0">
                <a:solidFill>
                  <a:schemeClr val="bg1"/>
                </a:solidFill>
              </a:rPr>
              <a:t>net loss of over </a:t>
            </a:r>
            <a:r>
              <a:rPr lang="en-US" sz="2800" b="1" dirty="0">
                <a:solidFill>
                  <a:schemeClr val="bg1"/>
                </a:solidFill>
              </a:rPr>
              <a:t>4 million </a:t>
            </a:r>
            <a:r>
              <a:rPr lang="en-US" sz="2800" b="1" dirty="0" smtClean="0">
                <a:solidFill>
                  <a:schemeClr val="bg1"/>
                </a:solidFill>
              </a:rPr>
              <a:t>metric tons of C </a:t>
            </a:r>
            <a:r>
              <a:rPr lang="en-US" sz="2800" dirty="0">
                <a:solidFill>
                  <a:schemeClr val="bg1"/>
                </a:solidFill>
              </a:rPr>
              <a:t>over the next 150 years.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66" y="2122487"/>
            <a:ext cx="5460471" cy="4543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773" y="897440"/>
            <a:ext cx="1233009" cy="8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4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Hemlock Stand Dynamics: Results (Carbon Sequestration)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99199" y="2290520"/>
            <a:ext cx="52154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3000" dirty="0">
                <a:solidFill>
                  <a:schemeClr val="bg1"/>
                </a:solidFill>
              </a:rPr>
              <a:t>Short term increases in HWA </a:t>
            </a:r>
            <a:r>
              <a:rPr lang="en-US" sz="3000" dirty="0">
                <a:solidFill>
                  <a:schemeClr val="bg1"/>
                </a:solidFill>
                <a:ea typeface="Times New Roman" panose="02020603050405020304" pitchFamily="18" charset="0"/>
              </a:rPr>
              <a:t>C storage due to regeneration and ingrowth combined with retention of dead wood result </a:t>
            </a:r>
            <a:r>
              <a:rPr lang="en-US" sz="3000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in a    </a:t>
            </a:r>
            <a:r>
              <a:rPr lang="en-US" sz="30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higher </a:t>
            </a:r>
            <a:r>
              <a:rPr lang="en-US" sz="3000" b="1" dirty="0">
                <a:solidFill>
                  <a:schemeClr val="bg1"/>
                </a:solidFill>
                <a:ea typeface="Times New Roman" panose="02020603050405020304" pitchFamily="18" charset="0"/>
              </a:rPr>
              <a:t>cumulative net C gain for HWA over other scenarios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</a:endParaRPr>
          </a:p>
          <a:p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68" y="2122487"/>
            <a:ext cx="5460471" cy="4543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773" y="897440"/>
            <a:ext cx="1233009" cy="8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032" y="753228"/>
            <a:ext cx="8303150" cy="1080938"/>
          </a:xfrm>
        </p:spPr>
        <p:txBody>
          <a:bodyPr/>
          <a:lstStyle/>
          <a:p>
            <a:r>
              <a:rPr lang="en-US" dirty="0" smtClean="0"/>
              <a:t>Hemlock Stand Dynamics: Conclusions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85650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1032" y="2096038"/>
            <a:ext cx="987923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Allowing </a:t>
            </a:r>
            <a:r>
              <a:rPr lang="en-US" sz="2800" dirty="0">
                <a:solidFill>
                  <a:schemeClr val="bg1"/>
                </a:solidFill>
              </a:rPr>
              <a:t>HWA to progress naturally through a stand may result in the least impact to net C storage.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loss of a keystone species </a:t>
            </a:r>
            <a:r>
              <a:rPr lang="en-US" sz="2800" dirty="0" smtClean="0">
                <a:solidFill>
                  <a:schemeClr val="bg1"/>
                </a:solidFill>
              </a:rPr>
              <a:t>is </a:t>
            </a:r>
            <a:r>
              <a:rPr lang="en-US" sz="2800" dirty="0">
                <a:solidFill>
                  <a:schemeClr val="bg1"/>
                </a:solidFill>
              </a:rPr>
              <a:t>likely to have other ecological </a:t>
            </a:r>
            <a:r>
              <a:rPr lang="en-US" sz="2800" dirty="0" smtClean="0">
                <a:solidFill>
                  <a:schemeClr val="bg1"/>
                </a:solidFill>
              </a:rPr>
              <a:t>consequences (particularly due to projected </a:t>
            </a:r>
            <a:r>
              <a:rPr lang="en-US" sz="2800" dirty="0">
                <a:solidFill>
                  <a:schemeClr val="bg1"/>
                </a:solidFill>
              </a:rPr>
              <a:t>replacement </a:t>
            </a:r>
            <a:r>
              <a:rPr lang="en-US" sz="2800" dirty="0" smtClean="0">
                <a:solidFill>
                  <a:schemeClr val="bg1"/>
                </a:solidFill>
              </a:rPr>
              <a:t>by </a:t>
            </a:r>
            <a:r>
              <a:rPr lang="en-US" sz="2800" dirty="0">
                <a:solidFill>
                  <a:schemeClr val="bg1"/>
                </a:solidFill>
              </a:rPr>
              <a:t>functionally distinct red </a:t>
            </a:r>
            <a:r>
              <a:rPr lang="en-US" sz="2800" dirty="0" smtClean="0">
                <a:solidFill>
                  <a:schemeClr val="bg1"/>
                </a:solidFill>
              </a:rPr>
              <a:t>maple)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This is </a:t>
            </a:r>
            <a:r>
              <a:rPr lang="en-US" sz="2800" dirty="0">
                <a:solidFill>
                  <a:schemeClr val="bg1"/>
                </a:solidFill>
              </a:rPr>
              <a:t>similar </a:t>
            </a:r>
            <a:r>
              <a:rPr lang="en-US" sz="2800" dirty="0" smtClean="0">
                <a:solidFill>
                  <a:schemeClr val="bg1"/>
                </a:solidFill>
              </a:rPr>
              <a:t>to other </a:t>
            </a:r>
            <a:r>
              <a:rPr lang="en-US" sz="2800" dirty="0">
                <a:solidFill>
                  <a:schemeClr val="bg1"/>
                </a:solidFill>
              </a:rPr>
              <a:t>studies that note the many ecological benefits derived from leaving forests alone when they are threatened by pest and pathogen outbreaks (e.g., Foster and </a:t>
            </a:r>
            <a:r>
              <a:rPr lang="en-US" sz="2800" dirty="0" err="1">
                <a:solidFill>
                  <a:schemeClr val="bg1"/>
                </a:solidFill>
              </a:rPr>
              <a:t>Orwig</a:t>
            </a:r>
            <a:r>
              <a:rPr lang="en-US" sz="2800" dirty="0">
                <a:solidFill>
                  <a:schemeClr val="bg1"/>
                </a:solidFill>
              </a:rPr>
              <a:t> 2006).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773" y="897440"/>
            <a:ext cx="1233009" cy="81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270</TotalTime>
  <Words>1068</Words>
  <Application>Microsoft Office PowerPoint</Application>
  <PresentationFormat>Widescreen</PresentationFormat>
  <Paragraphs>103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</vt:lpstr>
      <vt:lpstr>Berlin</vt:lpstr>
      <vt:lpstr>Modeling hemlock woolly adelgid risk and impacts of presalvage harvesting on carbon stocks in northern hemlock forests</vt:lpstr>
      <vt:lpstr>Hemlock Wooly Adelgid</vt:lpstr>
      <vt:lpstr>Management Options</vt:lpstr>
      <vt:lpstr>Research Goals</vt:lpstr>
      <vt:lpstr>Hemlock Stand Dynamics: Methods</vt:lpstr>
      <vt:lpstr>Hemlock Stand Dynamics: Results (Species composition)</vt:lpstr>
      <vt:lpstr>Hemlock Stand Dynamics: Results  (Carbon Storage)</vt:lpstr>
      <vt:lpstr>Hemlock Stand Dynamics: Results (Carbon Sequestration)</vt:lpstr>
      <vt:lpstr>Hemlock Stand Dynamics: Conclusions</vt:lpstr>
      <vt:lpstr>Hemlock Growth Response: Methods</vt:lpstr>
      <vt:lpstr>Hemlock Growth Response: Results</vt:lpstr>
      <vt:lpstr>Hemlock Growth Response: Results</vt:lpstr>
      <vt:lpstr>Hemlock Growth Response: Results</vt:lpstr>
      <vt:lpstr>Hemlock Growth Response: Conclusions</vt:lpstr>
      <vt:lpstr>Take Home Message</vt:lpstr>
      <vt:lpstr>Many 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hemlock woolly adelgid risk and impacts of presalvage harvesting on carbon stocks in northern hemlock forests</dc:title>
  <dc:creator>Jen</dc:creator>
  <cp:lastModifiedBy>John Truong</cp:lastModifiedBy>
  <cp:revision>36</cp:revision>
  <cp:lastPrinted>2016-11-30T21:14:10Z</cp:lastPrinted>
  <dcterms:created xsi:type="dcterms:W3CDTF">2016-11-30T16:08:29Z</dcterms:created>
  <dcterms:modified xsi:type="dcterms:W3CDTF">2016-12-07T14:07:57Z</dcterms:modified>
</cp:coreProperties>
</file>